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77" r:id="rId5"/>
    <p:sldId id="272" r:id="rId6"/>
    <p:sldId id="278" r:id="rId7"/>
    <p:sldId id="259" r:id="rId8"/>
    <p:sldId id="261" r:id="rId9"/>
    <p:sldId id="273" r:id="rId10"/>
    <p:sldId id="268" r:id="rId11"/>
    <p:sldId id="257" r:id="rId12"/>
    <p:sldId id="262" r:id="rId13"/>
    <p:sldId id="274" r:id="rId14"/>
    <p:sldId id="269" r:id="rId15"/>
    <p:sldId id="265" r:id="rId16"/>
    <p:sldId id="260" r:id="rId17"/>
    <p:sldId id="263" r:id="rId18"/>
    <p:sldId id="275" r:id="rId19"/>
    <p:sldId id="270" r:id="rId20"/>
    <p:sldId id="258" r:id="rId21"/>
    <p:sldId id="264" r:id="rId22"/>
    <p:sldId id="276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97221E-9865-4A55-B1AF-78FDEB051DB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4C2086D-EA59-4E4E-B738-FA7EF8C9538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Macromolecules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4 largest molecules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49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52999"/>
          </a:xfrm>
        </p:spPr>
        <p:txBody>
          <a:bodyPr/>
          <a:lstStyle/>
          <a:p>
            <a:r>
              <a:rPr lang="en-US" dirty="0" smtClean="0"/>
              <a:t>In Plants</a:t>
            </a:r>
          </a:p>
          <a:p>
            <a:pPr lvl="1"/>
            <a:r>
              <a:rPr lang="en-US" dirty="0" smtClean="0"/>
              <a:t>Main Energy Storage: Starch</a:t>
            </a:r>
          </a:p>
          <a:p>
            <a:pPr lvl="1"/>
            <a:r>
              <a:rPr lang="en-US" dirty="0" smtClean="0"/>
              <a:t>Main Structural form: cellulose</a:t>
            </a:r>
          </a:p>
          <a:p>
            <a:r>
              <a:rPr lang="en-US" dirty="0" smtClean="0"/>
              <a:t>In Animals</a:t>
            </a:r>
          </a:p>
          <a:p>
            <a:pPr lvl="1"/>
            <a:r>
              <a:rPr lang="en-US" dirty="0" smtClean="0"/>
              <a:t>Main Energy Storage: Glycogen</a:t>
            </a:r>
          </a:p>
          <a:p>
            <a:pPr lvl="1"/>
            <a:r>
              <a:rPr lang="en-US" dirty="0" smtClean="0"/>
              <a:t>Main Structural form: Chitin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10600" cy="914400"/>
          </a:xfrm>
        </p:spPr>
        <p:txBody>
          <a:bodyPr/>
          <a:lstStyle/>
          <a:p>
            <a:r>
              <a:rPr lang="en-US" sz="5400" dirty="0"/>
              <a:t>Carbohydrate Examples:</a:t>
            </a:r>
            <a:br>
              <a:rPr lang="en-US" sz="5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51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Structural and enzymatic macromolecules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42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"/>
            <a:ext cx="8458200" cy="63246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u="sng" dirty="0" smtClean="0"/>
              <a:t>*Protein Energy: </a:t>
            </a:r>
            <a:r>
              <a:rPr lang="en-US" sz="3200" dirty="0" smtClean="0"/>
              <a:t>Carbs provide </a:t>
            </a:r>
            <a:r>
              <a:rPr lang="en-US" sz="3200" b="1" u="sng" dirty="0" smtClean="0"/>
              <a:t>4 calories </a:t>
            </a:r>
            <a:r>
              <a:rPr lang="en-US" sz="3200" dirty="0" smtClean="0"/>
              <a:t>of energy per gram</a:t>
            </a:r>
          </a:p>
          <a:p>
            <a:pPr marL="18288" indent="0">
              <a:buNone/>
            </a:pPr>
            <a:r>
              <a:rPr lang="en-US" sz="3200" dirty="0" smtClean="0"/>
              <a:t>*</a:t>
            </a:r>
            <a:r>
              <a:rPr lang="en-US" sz="3200" u="sng" dirty="0" smtClean="0"/>
              <a:t>Protein function</a:t>
            </a:r>
            <a:r>
              <a:rPr lang="en-US" sz="3200" u="sng" dirty="0" smtClean="0"/>
              <a:t>: </a:t>
            </a:r>
            <a:r>
              <a:rPr lang="en-US" sz="3200" dirty="0" smtClean="0"/>
              <a:t>structural, enzymatic, (support, defense, and movement)</a:t>
            </a:r>
            <a:endParaRPr lang="en-US" sz="3200" dirty="0" smtClean="0"/>
          </a:p>
          <a:p>
            <a:pPr marL="18288" indent="0">
              <a:buNone/>
            </a:pPr>
            <a:r>
              <a:rPr lang="en-US" sz="3200" dirty="0" smtClean="0"/>
              <a:t>*</a:t>
            </a:r>
            <a:r>
              <a:rPr lang="en-US" sz="3200" u="sng" dirty="0" smtClean="0"/>
              <a:t>Protein Monomer</a:t>
            </a:r>
            <a:r>
              <a:rPr lang="en-US" sz="3200" u="sng" dirty="0" smtClean="0"/>
              <a:t>: </a:t>
            </a:r>
            <a:r>
              <a:rPr lang="en-US" sz="3200" dirty="0" smtClean="0"/>
              <a:t>Amino Acids- </a:t>
            </a:r>
          </a:p>
          <a:p>
            <a:pPr marL="18288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there are only 20 amino acids that create 	every protein in your body</a:t>
            </a:r>
            <a:endParaRPr lang="en-US" sz="3200" dirty="0" smtClean="0"/>
          </a:p>
          <a:p>
            <a:pPr marL="18288" indent="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914400"/>
          </a:xfrm>
        </p:spPr>
        <p:txBody>
          <a:bodyPr/>
          <a:lstStyle/>
          <a:p>
            <a:r>
              <a:rPr lang="en-US" dirty="0" smtClean="0"/>
              <a:t>Protein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15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7543800" cy="914400"/>
          </a:xfrm>
        </p:spPr>
        <p:txBody>
          <a:bodyPr/>
          <a:lstStyle/>
          <a:p>
            <a:r>
              <a:rPr lang="en-US" dirty="0" smtClean="0"/>
              <a:t>Image of  Amino Acid</a:t>
            </a:r>
            <a:br>
              <a:rPr lang="en-US" dirty="0" smtClean="0"/>
            </a:br>
            <a:r>
              <a:rPr lang="en-US" dirty="0" smtClean="0"/>
              <a:t>(the monomer)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3733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Image of  Polypeptide (The complete Protein)</a:t>
            </a:r>
            <a:endParaRPr lang="en-US" dirty="0"/>
          </a:p>
        </p:txBody>
      </p:sp>
      <p:pic>
        <p:nvPicPr>
          <p:cNvPr id="4098" name="Picture 2" descr="http://cnx.org/content/m11614/latest/peptide_ch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85046"/>
            <a:ext cx="56959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wikipedia/commons/thumb/c/ce/AminoAcidball.svg/200px-AminoAcidbal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14400"/>
            <a:ext cx="2990850" cy="212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4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3999"/>
          </a:xfrm>
        </p:spPr>
        <p:txBody>
          <a:bodyPr/>
          <a:lstStyle/>
          <a:p>
            <a:r>
              <a:rPr lang="en-US" dirty="0" smtClean="0"/>
              <a:t>Enzymatic Proteins: ENZYMES- help lower the activation energy to do chemical reactions,  they usually all end in the suffix –ASE some include: helicase, DNA polymerase, </a:t>
            </a:r>
          </a:p>
          <a:p>
            <a:r>
              <a:rPr lang="en-US" dirty="0" smtClean="0"/>
              <a:t>Structural Proteins: hemoglobin is a structural protein in red blood cells.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0"/>
            <a:ext cx="7543800" cy="914400"/>
          </a:xfrm>
        </p:spPr>
        <p:txBody>
          <a:bodyPr/>
          <a:lstStyle/>
          <a:p>
            <a:r>
              <a:rPr lang="en-US" sz="5400" dirty="0"/>
              <a:t>*Protein Examples:</a:t>
            </a:r>
            <a:br>
              <a:rPr lang="en-US" sz="5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96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6096000" cy="3657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Enzymes are special proteins used to reduce the activation energy required for specific chemical reactions within the body</a:t>
            </a:r>
          </a:p>
          <a:p>
            <a:endParaRPr lang="en-US" dirty="0" smtClean="0"/>
          </a:p>
          <a:p>
            <a:r>
              <a:rPr lang="en-US" dirty="0" smtClean="0"/>
              <a:t>Enzymes are :</a:t>
            </a:r>
          </a:p>
          <a:p>
            <a:pPr lvl="1"/>
            <a:r>
              <a:rPr lang="en-US" dirty="0" smtClean="0"/>
              <a:t>Specific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Enzymes are:</a:t>
            </a:r>
          </a:p>
          <a:p>
            <a:pPr lvl="1"/>
            <a:r>
              <a:rPr lang="en-US" dirty="0" smtClean="0"/>
              <a:t> temperature </a:t>
            </a:r>
            <a:r>
              <a:rPr lang="en-US" dirty="0" smtClean="0"/>
              <a:t>dependent- if it’s too hot or too cold they breakdown</a:t>
            </a:r>
            <a:endParaRPr lang="en-US" dirty="0" smtClean="0"/>
          </a:p>
          <a:p>
            <a:pPr lvl="1"/>
            <a:r>
              <a:rPr lang="en-US" dirty="0" smtClean="0"/>
              <a:t>Salinity </a:t>
            </a:r>
            <a:r>
              <a:rPr lang="en-US" dirty="0" smtClean="0"/>
              <a:t>dependent- if it’s too salty they break down</a:t>
            </a:r>
            <a:endParaRPr lang="en-US" dirty="0" smtClean="0"/>
          </a:p>
          <a:p>
            <a:pPr lvl="1"/>
            <a:r>
              <a:rPr lang="en-US" dirty="0" smtClean="0"/>
              <a:t>pH </a:t>
            </a:r>
            <a:r>
              <a:rPr lang="en-US" dirty="0" smtClean="0"/>
              <a:t>dependent- if it’s too acidic or basic they break down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7543800" cy="914400"/>
          </a:xfrm>
        </p:spPr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3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Hormone, storage and insulation macromolecules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11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"/>
            <a:ext cx="8458200" cy="63246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u="sng" dirty="0" smtClean="0"/>
              <a:t>*Lipid Energy: </a:t>
            </a:r>
            <a:r>
              <a:rPr lang="en-US" sz="3200" dirty="0" smtClean="0"/>
              <a:t>Carbs provide </a:t>
            </a:r>
            <a:r>
              <a:rPr lang="en-US" sz="3200" b="1" u="sng" dirty="0" smtClean="0"/>
              <a:t>9 calories </a:t>
            </a:r>
            <a:r>
              <a:rPr lang="en-US" sz="3200" dirty="0" smtClean="0"/>
              <a:t>of energy per gram</a:t>
            </a:r>
          </a:p>
          <a:p>
            <a:pPr marL="18288" indent="0">
              <a:buNone/>
            </a:pPr>
            <a:r>
              <a:rPr lang="en-US" sz="3200" dirty="0" smtClean="0"/>
              <a:t>*Lipid function</a:t>
            </a:r>
            <a:r>
              <a:rPr lang="en-US" sz="3200" dirty="0" smtClean="0"/>
              <a:t>: energy storage, insulation, and membrane structure</a:t>
            </a:r>
            <a:endParaRPr lang="en-US" sz="3200" dirty="0" smtClean="0"/>
          </a:p>
          <a:p>
            <a:pPr marL="18288" indent="0">
              <a:buNone/>
            </a:pPr>
            <a:r>
              <a:rPr lang="en-US" sz="3200" dirty="0" smtClean="0"/>
              <a:t>*Lipid Monomer</a:t>
            </a:r>
            <a:r>
              <a:rPr lang="en-US" sz="3200" dirty="0" smtClean="0"/>
              <a:t>: in fats- fatty acid chains</a:t>
            </a:r>
            <a:endParaRPr lang="en-US" sz="3200" dirty="0" smtClean="0"/>
          </a:p>
          <a:p>
            <a:pPr marL="18288" indent="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914400"/>
          </a:xfrm>
        </p:spPr>
        <p:txBody>
          <a:bodyPr/>
          <a:lstStyle/>
          <a:p>
            <a:r>
              <a:rPr lang="en-US" dirty="0" smtClean="0"/>
              <a:t>Lipid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15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9296400" cy="914400"/>
          </a:xfrm>
        </p:spPr>
        <p:txBody>
          <a:bodyPr/>
          <a:lstStyle/>
          <a:p>
            <a:r>
              <a:rPr lang="en-US" dirty="0" smtClean="0"/>
              <a:t>Image of  Fatty Acid Chain</a:t>
            </a:r>
            <a:br>
              <a:rPr lang="en-US" dirty="0" smtClean="0"/>
            </a:br>
            <a:r>
              <a:rPr lang="en-US" dirty="0" smtClean="0"/>
              <a:t>(the monomer)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30480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Image of  each lipid type</a:t>
            </a:r>
            <a:endParaRPr lang="en-US" dirty="0"/>
          </a:p>
        </p:txBody>
      </p:sp>
      <p:pic>
        <p:nvPicPr>
          <p:cNvPr id="5" name="Picture 2" descr="http://img.ehowcdn.com/article-new/ehow/images/a06/ue/c3/topical-testosterone-cream-uses-1.1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3400"/>
            <a:ext cx="3125277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upload.wikimedia.org/wikipedia/commons/thumb/2/29/Phospholipid_Chemicalmakeup.png/200px-Phospholipid_Chemicalmakeu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943063"/>
            <a:ext cx="3599028" cy="269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bioweb.wku.edu/courses/biol115/wyatt/biochem/lipid/triglycerid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4433888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library.med.utah.edu/NetBiochem/mml/fa_polypatt0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771" y="927591"/>
            <a:ext cx="4495800" cy="212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40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0"/>
            <a:ext cx="8001000" cy="5410200"/>
          </a:xfrm>
        </p:spPr>
        <p:txBody>
          <a:bodyPr/>
          <a:lstStyle/>
          <a:p>
            <a:r>
              <a:rPr lang="en-US" dirty="0" smtClean="0"/>
              <a:t>There are three groups of lipids</a:t>
            </a:r>
          </a:p>
          <a:p>
            <a:pPr lvl="1"/>
            <a:r>
              <a:rPr lang="en-US" dirty="0" smtClean="0"/>
              <a:t>FATS: saturated, unsaturated, trans fats</a:t>
            </a:r>
          </a:p>
          <a:p>
            <a:pPr lvl="1"/>
            <a:r>
              <a:rPr lang="en-US" dirty="0" smtClean="0"/>
              <a:t>PHOSPHOLIPIDS: these are found in cell membranes</a:t>
            </a:r>
          </a:p>
          <a:p>
            <a:pPr lvl="1"/>
            <a:r>
              <a:rPr lang="en-US" dirty="0" smtClean="0"/>
              <a:t>STEROIDS: like cholesterol, testosterone, estrogen,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838200"/>
            <a:ext cx="7543800" cy="914400"/>
          </a:xfrm>
        </p:spPr>
        <p:txBody>
          <a:bodyPr/>
          <a:lstStyle/>
          <a:p>
            <a:r>
              <a:rPr lang="en-US" sz="5400" dirty="0"/>
              <a:t>*Lipid Examples:</a:t>
            </a:r>
            <a:br>
              <a:rPr lang="en-US" sz="5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9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28800"/>
            <a:ext cx="6096000" cy="3657599"/>
          </a:xfrm>
        </p:spPr>
        <p:txBody>
          <a:bodyPr/>
          <a:lstStyle/>
          <a:p>
            <a:r>
              <a:rPr lang="en-US" dirty="0" smtClean="0"/>
              <a:t>The ability to biosynthesize the 4 major macromolecules</a:t>
            </a:r>
          </a:p>
          <a:p>
            <a:pPr lvl="1"/>
            <a:r>
              <a:rPr lang="en-US" dirty="0" smtClean="0"/>
              <a:t>i.e. you can create by yourself- the 4 </a:t>
            </a:r>
            <a:r>
              <a:rPr lang="en-US" dirty="0" smtClean="0"/>
              <a:t> major molecules </a:t>
            </a:r>
            <a:r>
              <a:rPr lang="en-US" dirty="0" smtClean="0"/>
              <a:t>of 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914400"/>
          </a:xfrm>
        </p:spPr>
        <p:txBody>
          <a:bodyPr/>
          <a:lstStyle/>
          <a:p>
            <a:r>
              <a:rPr lang="en-US" dirty="0" smtClean="0"/>
              <a:t>What is life again?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5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information macromolecule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20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"/>
            <a:ext cx="8458200" cy="63246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u="sng" dirty="0" smtClean="0"/>
              <a:t>*Nucleic acid Energy: </a:t>
            </a:r>
            <a:r>
              <a:rPr lang="en-US" sz="3200" dirty="0" smtClean="0"/>
              <a:t>nucleic acids caloric value is rarely documented or is of little concern some sources say it provides </a:t>
            </a:r>
            <a:r>
              <a:rPr lang="en-US" sz="3200" b="1" u="sng" dirty="0" smtClean="0"/>
              <a:t>2 calories </a:t>
            </a:r>
            <a:r>
              <a:rPr lang="en-US" sz="3200" dirty="0" smtClean="0"/>
              <a:t>of energy per gram</a:t>
            </a:r>
          </a:p>
          <a:p>
            <a:pPr marL="18288" indent="0">
              <a:buNone/>
            </a:pPr>
            <a:r>
              <a:rPr lang="en-US" sz="3200" u="sng" dirty="0" smtClean="0"/>
              <a:t>*Nucleic Acid function: </a:t>
            </a:r>
            <a:r>
              <a:rPr lang="en-US" sz="3200" dirty="0" smtClean="0"/>
              <a:t>materials </a:t>
            </a:r>
            <a:r>
              <a:rPr lang="en-US" sz="3200" dirty="0" smtClean="0"/>
              <a:t>used for storing the genetic information to create </a:t>
            </a:r>
            <a:r>
              <a:rPr lang="en-US" sz="3200" dirty="0" smtClean="0"/>
              <a:t>proteins</a:t>
            </a:r>
            <a:endParaRPr lang="en-US" sz="3200" dirty="0" smtClean="0"/>
          </a:p>
          <a:p>
            <a:pPr marL="18288" indent="0">
              <a:buNone/>
            </a:pPr>
            <a:r>
              <a:rPr lang="en-US" sz="3200" dirty="0" smtClean="0"/>
              <a:t>*</a:t>
            </a:r>
            <a:r>
              <a:rPr lang="en-US" sz="3200" dirty="0"/>
              <a:t> </a:t>
            </a:r>
            <a:r>
              <a:rPr lang="en-US" sz="3200" u="sng" dirty="0"/>
              <a:t>Nucleic Acid</a:t>
            </a:r>
            <a:r>
              <a:rPr lang="en-US" sz="3200" u="sng" dirty="0" smtClean="0"/>
              <a:t> Monomer: </a:t>
            </a:r>
            <a:r>
              <a:rPr lang="en-US" sz="3200" dirty="0" smtClean="0"/>
              <a:t>Nucleotide</a:t>
            </a:r>
          </a:p>
          <a:p>
            <a:pPr marL="18288" indent="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914400"/>
          </a:xfrm>
        </p:spPr>
        <p:txBody>
          <a:bodyPr/>
          <a:lstStyle/>
          <a:p>
            <a:r>
              <a:rPr lang="en-US" dirty="0" smtClean="0"/>
              <a:t>Nucleic Acid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15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7543800" cy="914400"/>
          </a:xfrm>
        </p:spPr>
        <p:txBody>
          <a:bodyPr/>
          <a:lstStyle/>
          <a:p>
            <a:r>
              <a:rPr lang="en-US" dirty="0" smtClean="0"/>
              <a:t>Image of  Nucleotide</a:t>
            </a:r>
            <a:br>
              <a:rPr lang="en-US" dirty="0" smtClean="0"/>
            </a:br>
            <a:r>
              <a:rPr lang="en-US" dirty="0" smtClean="0"/>
              <a:t>(the monomer):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0" y="3733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Image of  complete nucleic acid:</a:t>
            </a:r>
            <a:endParaRPr lang="en-US" dirty="0"/>
          </a:p>
        </p:txBody>
      </p:sp>
      <p:pic>
        <p:nvPicPr>
          <p:cNvPr id="2050" name="Picture 2" descr="http://alevelnotes.com/content_images/i11_nucleot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88" y="1447800"/>
            <a:ext cx="298132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dnareplication.info/images/dnadoubleheli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55628"/>
            <a:ext cx="285750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volution.berkeley.edu/evolibrary/images/history/dna_structur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952875"/>
            <a:ext cx="28575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40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334000"/>
          </a:xfrm>
        </p:spPr>
        <p:txBody>
          <a:bodyPr/>
          <a:lstStyle/>
          <a:p>
            <a:r>
              <a:rPr lang="en-US" dirty="0" smtClean="0"/>
              <a:t>DNA</a:t>
            </a:r>
          </a:p>
          <a:p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0"/>
            <a:ext cx="8138160" cy="914400"/>
          </a:xfrm>
        </p:spPr>
        <p:txBody>
          <a:bodyPr/>
          <a:lstStyle/>
          <a:p>
            <a:r>
              <a:rPr lang="en-US" sz="5400" dirty="0"/>
              <a:t>* Nucleic Acid Examples:</a:t>
            </a:r>
            <a:br>
              <a:rPr lang="en-US" sz="5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5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28800"/>
            <a:ext cx="6096000" cy="3657599"/>
          </a:xfrm>
        </p:spPr>
        <p:txBody>
          <a:bodyPr/>
          <a:lstStyle/>
          <a:p>
            <a:r>
              <a:rPr lang="en-US" dirty="0" smtClean="0"/>
              <a:t>The reason these are necessary for life is because they are the basic ingredients for the macromolecules:</a:t>
            </a:r>
          </a:p>
          <a:p>
            <a:r>
              <a:rPr lang="en-US" dirty="0" smtClean="0"/>
              <a:t>CHNOPS</a:t>
            </a:r>
          </a:p>
          <a:p>
            <a:pPr lvl="1"/>
            <a:r>
              <a:rPr lang="en-US" dirty="0" smtClean="0"/>
              <a:t>Carbon</a:t>
            </a:r>
          </a:p>
          <a:p>
            <a:pPr lvl="1"/>
            <a:r>
              <a:rPr lang="en-US" dirty="0" smtClean="0"/>
              <a:t>Hydrogen</a:t>
            </a:r>
          </a:p>
          <a:p>
            <a:pPr lvl="1"/>
            <a:r>
              <a:rPr lang="en-US" dirty="0" smtClean="0"/>
              <a:t>Nitrogen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Phosphorus</a:t>
            </a:r>
          </a:p>
          <a:p>
            <a:pPr lvl="1"/>
            <a:r>
              <a:rPr lang="en-US" dirty="0" smtClean="0"/>
              <a:t>Sulfur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7543800" cy="914400"/>
          </a:xfrm>
        </p:spPr>
        <p:txBody>
          <a:bodyPr/>
          <a:lstStyle/>
          <a:p>
            <a:r>
              <a:rPr lang="en-US" dirty="0" smtClean="0"/>
              <a:t>Remember those elements necessary for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0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6096000" cy="3657599"/>
          </a:xfrm>
        </p:spPr>
        <p:txBody>
          <a:bodyPr/>
          <a:lstStyle/>
          <a:p>
            <a:r>
              <a:rPr lang="en-US" dirty="0" smtClean="0"/>
              <a:t>PROTEINS</a:t>
            </a:r>
          </a:p>
          <a:p>
            <a:r>
              <a:rPr lang="en-US" dirty="0" smtClean="0"/>
              <a:t>NUCLEIC ACIDS</a:t>
            </a:r>
          </a:p>
          <a:p>
            <a:r>
              <a:rPr lang="en-US" dirty="0" smtClean="0"/>
              <a:t>CARBOHYDRATES</a:t>
            </a:r>
          </a:p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7543800" cy="914400"/>
          </a:xfrm>
        </p:spPr>
        <p:txBody>
          <a:bodyPr/>
          <a:lstStyle/>
          <a:p>
            <a:r>
              <a:rPr lang="en-US" dirty="0" smtClean="0"/>
              <a:t>The 4 Macromolecules are: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6096000" cy="3657599"/>
          </a:xfrm>
        </p:spPr>
        <p:txBody>
          <a:bodyPr/>
          <a:lstStyle/>
          <a:p>
            <a:r>
              <a:rPr lang="en-US" dirty="0" smtClean="0"/>
              <a:t>A building block for macromolecules</a:t>
            </a:r>
          </a:p>
          <a:p>
            <a:pPr lvl="1"/>
            <a:r>
              <a:rPr lang="en-US" dirty="0" smtClean="0"/>
              <a:t>Its like one brick in a brick wall</a:t>
            </a:r>
          </a:p>
          <a:p>
            <a:pPr lvl="2"/>
            <a:r>
              <a:rPr lang="en-US" dirty="0" smtClean="0"/>
              <a:t>Each brick is a link to a larger wall full of bricks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7543800" cy="914400"/>
          </a:xfrm>
        </p:spPr>
        <p:txBody>
          <a:bodyPr/>
          <a:lstStyle/>
          <a:p>
            <a:r>
              <a:rPr lang="en-US" dirty="0" smtClean="0"/>
              <a:t>Monomer</a:t>
            </a:r>
            <a:endParaRPr lang="en-US" dirty="0"/>
          </a:p>
        </p:txBody>
      </p:sp>
      <p:pic>
        <p:nvPicPr>
          <p:cNvPr id="1026" name="Picture 2" descr="http://nancymorris.com/wp-content/uploads/2010/05/Brick_W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"/>
            <a:ext cx="4067175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7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438400"/>
            <a:ext cx="6096000" cy="3657599"/>
          </a:xfrm>
        </p:spPr>
        <p:txBody>
          <a:bodyPr/>
          <a:lstStyle/>
          <a:p>
            <a:r>
              <a:rPr lang="en-US" dirty="0" smtClean="0"/>
              <a:t>FUNCTION</a:t>
            </a:r>
          </a:p>
          <a:p>
            <a:r>
              <a:rPr lang="en-US" dirty="0" smtClean="0"/>
              <a:t>Calories of energy</a:t>
            </a:r>
          </a:p>
          <a:p>
            <a:r>
              <a:rPr lang="en-US" dirty="0"/>
              <a:t>Chemical Structure</a:t>
            </a:r>
          </a:p>
          <a:p>
            <a:pPr lvl="1"/>
            <a:r>
              <a:rPr lang="en-US" dirty="0"/>
              <a:t>What is the name of its monomer?</a:t>
            </a:r>
          </a:p>
          <a:p>
            <a:pPr lvl="1"/>
            <a:r>
              <a:rPr lang="en-US" dirty="0"/>
              <a:t>What does the monomer look like?</a:t>
            </a:r>
          </a:p>
          <a:p>
            <a:pPr lvl="1"/>
            <a:r>
              <a:rPr lang="en-US" dirty="0"/>
              <a:t>What is the chemical structure of the </a:t>
            </a:r>
            <a:r>
              <a:rPr lang="en-US" dirty="0" smtClean="0"/>
              <a:t>macromolecule</a:t>
            </a:r>
            <a:endParaRPr lang="en-US" dirty="0"/>
          </a:p>
          <a:p>
            <a:r>
              <a:rPr lang="en-US" dirty="0" smtClean="0"/>
              <a:t>Examples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991600" cy="914400"/>
          </a:xfrm>
        </p:spPr>
        <p:txBody>
          <a:bodyPr/>
          <a:lstStyle/>
          <a:p>
            <a:r>
              <a:rPr lang="en-US" dirty="0" smtClean="0"/>
              <a:t>Important facts to take note of on macromolecules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9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energy and structure macromolecules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"/>
            <a:ext cx="8458200" cy="63246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u="sng" dirty="0" smtClean="0"/>
              <a:t>*Carbohydrate Energy: </a:t>
            </a:r>
            <a:r>
              <a:rPr lang="en-US" sz="3200" dirty="0" smtClean="0"/>
              <a:t>Carbs provide </a:t>
            </a:r>
            <a:r>
              <a:rPr lang="en-US" sz="3200" b="1" u="sng" dirty="0" smtClean="0"/>
              <a:t>4 calories </a:t>
            </a:r>
            <a:r>
              <a:rPr lang="en-US" sz="3200" dirty="0" smtClean="0"/>
              <a:t>of energy per gram</a:t>
            </a:r>
          </a:p>
          <a:p>
            <a:pPr marL="18288" indent="0">
              <a:buNone/>
            </a:pPr>
            <a:r>
              <a:rPr lang="en-US" sz="3200" dirty="0" smtClean="0"/>
              <a:t>*</a:t>
            </a:r>
            <a:r>
              <a:rPr lang="en-US" sz="3200" u="sng" dirty="0" smtClean="0"/>
              <a:t>Carbohydrate function: </a:t>
            </a:r>
            <a:r>
              <a:rPr lang="en-US" sz="3200" dirty="0" smtClean="0"/>
              <a:t>carbs are simple sugars. Their job is in their simplest form to provide energy, in their more complex form, their function is </a:t>
            </a:r>
            <a:r>
              <a:rPr lang="en-US" sz="3200" dirty="0" smtClean="0"/>
              <a:t>structural (to help </a:t>
            </a:r>
            <a:endParaRPr lang="en-US" sz="3200" dirty="0" smtClean="0"/>
          </a:p>
          <a:p>
            <a:pPr marL="18288" indent="0">
              <a:buNone/>
            </a:pPr>
            <a:r>
              <a:rPr lang="en-US" sz="3200" dirty="0" smtClean="0"/>
              <a:t>*</a:t>
            </a:r>
            <a:r>
              <a:rPr lang="en-US" sz="3200" u="sng" dirty="0" smtClean="0"/>
              <a:t>Carbohydrate Monomer: </a:t>
            </a:r>
            <a:r>
              <a:rPr lang="en-US" sz="3200" dirty="0" err="1" smtClean="0"/>
              <a:t>Monosaccharides</a:t>
            </a:r>
            <a:endParaRPr lang="en-US" sz="3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914400"/>
          </a:xfrm>
        </p:spPr>
        <p:txBody>
          <a:bodyPr/>
          <a:lstStyle/>
          <a:p>
            <a:r>
              <a:rPr lang="en-US" dirty="0" smtClean="0"/>
              <a:t>Carb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7543800" cy="914400"/>
          </a:xfrm>
        </p:spPr>
        <p:txBody>
          <a:bodyPr/>
          <a:lstStyle/>
          <a:p>
            <a:r>
              <a:rPr lang="en-US" dirty="0" smtClean="0"/>
              <a:t>Image of  Monosaccharide</a:t>
            </a:r>
            <a:br>
              <a:rPr lang="en-US" dirty="0" smtClean="0"/>
            </a:br>
            <a:r>
              <a:rPr lang="en-US" dirty="0" smtClean="0"/>
              <a:t>(the monomer)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-31845" y="3757684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Image of  Polysaccharide- (The complete Carb)</a:t>
            </a:r>
            <a:endParaRPr lang="en-US" dirty="0"/>
          </a:p>
        </p:txBody>
      </p:sp>
      <p:pic>
        <p:nvPicPr>
          <p:cNvPr id="3074" name="Picture 2" descr="http://www.crsbooks.net/images/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21" y="838200"/>
            <a:ext cx="2571750" cy="229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cat-review.org/glycog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730" y="4429125"/>
            <a:ext cx="48482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554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555</Words>
  <Application>Microsoft Office PowerPoint</Application>
  <PresentationFormat>On-screen Show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Elemental</vt:lpstr>
      <vt:lpstr>Macromolecules</vt:lpstr>
      <vt:lpstr>What is life again?</vt:lpstr>
      <vt:lpstr>Remember those elements necessary for life?</vt:lpstr>
      <vt:lpstr>The 4 Macromolecules are:</vt:lpstr>
      <vt:lpstr>Monomer</vt:lpstr>
      <vt:lpstr>Important facts to take note of on macromolecules</vt:lpstr>
      <vt:lpstr>Carbohydrates</vt:lpstr>
      <vt:lpstr>Carb info</vt:lpstr>
      <vt:lpstr>Image of  Monosaccharide (the monomer)</vt:lpstr>
      <vt:lpstr>Carbohydrate Examples: </vt:lpstr>
      <vt:lpstr>PROTEINS</vt:lpstr>
      <vt:lpstr>Protein info</vt:lpstr>
      <vt:lpstr>Image of  Amino Acid (the monomer)</vt:lpstr>
      <vt:lpstr>*Protein Examples: </vt:lpstr>
      <vt:lpstr>ENZYMES</vt:lpstr>
      <vt:lpstr>LIPIDS</vt:lpstr>
      <vt:lpstr>Lipid info</vt:lpstr>
      <vt:lpstr>Image of  Fatty Acid Chain (the monomer)</vt:lpstr>
      <vt:lpstr>*Lipid Examples: </vt:lpstr>
      <vt:lpstr>NUCLEIC ACIDS</vt:lpstr>
      <vt:lpstr>Nucleic Acid info</vt:lpstr>
      <vt:lpstr>Image of  Nucleotide (the monomer):</vt:lpstr>
      <vt:lpstr>* Nucleic Acid Examples: 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Macromolecules</dc:title>
  <dc:creator>Shepherd, Brittney L</dc:creator>
  <cp:lastModifiedBy>Shepherd, Brittney L</cp:lastModifiedBy>
  <cp:revision>20</cp:revision>
  <dcterms:created xsi:type="dcterms:W3CDTF">2012-10-22T18:35:56Z</dcterms:created>
  <dcterms:modified xsi:type="dcterms:W3CDTF">2012-10-31T21:44:31Z</dcterms:modified>
</cp:coreProperties>
</file>